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69B"/>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25" autoAdjust="0"/>
    <p:restoredTop sz="94464" autoAdjust="0"/>
  </p:normalViewPr>
  <p:slideViewPr>
    <p:cSldViewPr snapToGrid="0">
      <p:cViewPr>
        <p:scale>
          <a:sx n="50" d="100"/>
          <a:sy n="50" d="100"/>
        </p:scale>
        <p:origin x="30" y="-4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408C4-BD1B-4165-9BF0-775F77E39653}" type="datetimeFigureOut">
              <a:rPr lang="zh-CN" altLang="en-US" smtClean="0"/>
              <a:t>2019/12/3</a:t>
            </a:fld>
            <a:endParaRPr lang="zh-CN" altLang="en-US"/>
          </a:p>
        </p:txBody>
      </p:sp>
      <p:sp>
        <p:nvSpPr>
          <p:cNvPr id="4" name="幻灯片图像占位符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7D7DC-3F57-40F5-9569-3CD4D2CA2CAF}" type="slidenum">
              <a:rPr lang="zh-CN" altLang="en-US" smtClean="0"/>
              <a:t>‹#›</a:t>
            </a:fld>
            <a:endParaRPr lang="zh-CN" altLang="en-US"/>
          </a:p>
        </p:txBody>
      </p:sp>
    </p:spTree>
    <p:extLst>
      <p:ext uri="{BB962C8B-B14F-4D97-AF65-F5344CB8AC3E}">
        <p14:creationId xmlns:p14="http://schemas.microsoft.com/office/powerpoint/2010/main" val="240578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67D7DC-3F57-40F5-9569-3CD4D2CA2CAF}" type="slidenum">
              <a:rPr lang="zh-CN" altLang="en-US" smtClean="0"/>
              <a:t>1</a:t>
            </a:fld>
            <a:endParaRPr lang="zh-CN" altLang="en-US"/>
          </a:p>
        </p:txBody>
      </p:sp>
    </p:spTree>
    <p:extLst>
      <p:ext uri="{BB962C8B-B14F-4D97-AF65-F5344CB8AC3E}">
        <p14:creationId xmlns:p14="http://schemas.microsoft.com/office/powerpoint/2010/main" val="3529448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ctrTitle"/>
          </p:nvPr>
        </p:nvSpPr>
        <p:spPr>
          <a:xfrm>
            <a:off x="4727733" y="8325034"/>
            <a:ext cx="23462935" cy="16058963"/>
          </a:xfrm>
        </p:spPr>
        <p:txBody>
          <a:bodyPr anchor="b">
            <a:normAutofit/>
          </a:bodyPr>
          <a:lstStyle>
            <a:lvl1pPr algn="ctr">
              <a:defRPr sz="17280"/>
            </a:lvl1pPr>
          </a:lstStyle>
          <a:p>
            <a:r>
              <a:rPr lang="en-US"/>
              <a:t>Click to edit Master title style</a:t>
            </a:r>
            <a:endParaRPr lang="en-US" dirty="0"/>
          </a:p>
        </p:txBody>
      </p:sp>
      <p:sp>
        <p:nvSpPr>
          <p:cNvPr id="3" name="Subtitle 2"/>
          <p:cNvSpPr>
            <a:spLocks noGrp="1"/>
          </p:cNvSpPr>
          <p:nvPr>
            <p:ph type="subTitle" idx="1"/>
          </p:nvPr>
        </p:nvSpPr>
        <p:spPr>
          <a:xfrm>
            <a:off x="4727733" y="24871689"/>
            <a:ext cx="23462935" cy="8778234"/>
          </a:xfrm>
        </p:spPr>
        <p:txBody>
          <a:bodyPr>
            <a:normAutofit/>
          </a:bodyPr>
          <a:lstStyle>
            <a:lvl1pPr marL="0" indent="0" algn="ctr">
              <a:buNone/>
              <a:defRPr sz="7920">
                <a:solidFill>
                  <a:schemeClr val="bg1">
                    <a:lumMod val="50000"/>
                  </a:schemeClr>
                </a:solidFill>
              </a:defRPr>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F86715-BC9B-4BA1-82A4-8EC4CE5D84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370645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a:xfrm>
            <a:off x="2467246" y="27451994"/>
            <a:ext cx="27983966" cy="5194304"/>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98811" y="4468871"/>
            <a:ext cx="26520836" cy="20570470"/>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467194" y="32695859"/>
            <a:ext cx="27984020" cy="4367821"/>
          </a:xfrm>
        </p:spPr>
        <p:txBody>
          <a:bodyP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3F86715-BC9B-4BA1-82A4-8EC4CE5D84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18648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a:xfrm>
            <a:off x="2467194" y="3901443"/>
            <a:ext cx="27984020" cy="21934368"/>
          </a:xfrm>
        </p:spPr>
        <p:txBody>
          <a:bodyPr anchor="ctr"/>
          <a:lstStyle>
            <a:lvl1pPr algn="ctr">
              <a:defRPr sz="11520"/>
            </a:lvl1pPr>
          </a:lstStyle>
          <a:p>
            <a:r>
              <a:rPr lang="en-US"/>
              <a:t>Click to edit Master title style</a:t>
            </a:r>
            <a:endParaRPr lang="en-US" dirty="0"/>
          </a:p>
        </p:txBody>
      </p:sp>
      <p:sp>
        <p:nvSpPr>
          <p:cNvPr id="4" name="Text Placeholder 3"/>
          <p:cNvSpPr>
            <a:spLocks noGrp="1"/>
          </p:cNvSpPr>
          <p:nvPr>
            <p:ph type="body" sz="half" idx="2"/>
          </p:nvPr>
        </p:nvSpPr>
        <p:spPr>
          <a:xfrm>
            <a:off x="2467194" y="26910854"/>
            <a:ext cx="27984020" cy="10152832"/>
          </a:xfrm>
        </p:spPr>
        <p:txBody>
          <a:bodyPr anchor="ct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3F86715-BC9B-4BA1-82A4-8EC4CE5D84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228179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a:xfrm>
            <a:off x="3904773" y="5584566"/>
            <a:ext cx="25117430" cy="17471456"/>
          </a:xfrm>
        </p:spPr>
        <p:txBody>
          <a:bodyPr anchor="ctr"/>
          <a:lstStyle>
            <a:lvl1pPr>
              <a:defRPr sz="11520"/>
            </a:lvl1pPr>
          </a:lstStyle>
          <a:p>
            <a:r>
              <a:rPr lang="en-US"/>
              <a:t>Click to edit Master title style</a:t>
            </a:r>
            <a:endParaRPr lang="en-US" dirty="0"/>
          </a:p>
        </p:txBody>
      </p:sp>
      <p:sp>
        <p:nvSpPr>
          <p:cNvPr id="12" name="Text Placeholder 3"/>
          <p:cNvSpPr>
            <a:spLocks noGrp="1"/>
          </p:cNvSpPr>
          <p:nvPr>
            <p:ph type="body" sz="half" idx="13"/>
          </p:nvPr>
        </p:nvSpPr>
        <p:spPr>
          <a:xfrm>
            <a:off x="4645743" y="23104205"/>
            <a:ext cx="23631206" cy="3806643"/>
          </a:xfrm>
        </p:spPr>
        <p:txBody>
          <a:bodyPr anchor="t">
            <a:normAutofit/>
          </a:bodyPr>
          <a:lstStyle>
            <a:lvl1pPr marL="0" indent="0">
              <a:buNone/>
              <a:defRPr sz="504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4" name="Text Placeholder 3"/>
          <p:cNvSpPr>
            <a:spLocks noGrp="1"/>
          </p:cNvSpPr>
          <p:nvPr>
            <p:ph type="body" sz="half" idx="2"/>
          </p:nvPr>
        </p:nvSpPr>
        <p:spPr>
          <a:xfrm>
            <a:off x="2467194" y="27985904"/>
            <a:ext cx="27984020" cy="9094739"/>
          </a:xfrm>
        </p:spPr>
        <p:txBody>
          <a:bodyPr anchor="ctr">
            <a:normAutofit/>
          </a:bodyP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3F86715-BC9B-4BA1-82A4-8EC4CE5D84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67AFF-705F-4A08-909B-49B71AD67BD1}" type="slidenum">
              <a:rPr lang="en-US" smtClean="0"/>
              <a:t>‹#›</a:t>
            </a:fld>
            <a:endParaRPr lang="en-US"/>
          </a:p>
        </p:txBody>
      </p:sp>
      <p:sp>
        <p:nvSpPr>
          <p:cNvPr id="11" name="TextBox 10"/>
          <p:cNvSpPr txBox="1"/>
          <p:nvPr/>
        </p:nvSpPr>
        <p:spPr>
          <a:xfrm>
            <a:off x="2655454" y="5682298"/>
            <a:ext cx="1968797" cy="3742566"/>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8800" dirty="0">
                <a:solidFill>
                  <a:schemeClr val="tx1"/>
                </a:solidFill>
                <a:effectLst/>
              </a:rPr>
              <a:t>“</a:t>
            </a:r>
          </a:p>
        </p:txBody>
      </p:sp>
      <p:sp>
        <p:nvSpPr>
          <p:cNvPr id="14" name="TextBox 13"/>
          <p:cNvSpPr txBox="1"/>
          <p:nvPr/>
        </p:nvSpPr>
        <p:spPr>
          <a:xfrm>
            <a:off x="28260470" y="19968096"/>
            <a:ext cx="1993108" cy="3742566"/>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8800" dirty="0">
                <a:solidFill>
                  <a:schemeClr val="tx1"/>
                </a:solidFill>
                <a:effectLst/>
              </a:rPr>
              <a:t>”</a:t>
            </a:r>
          </a:p>
        </p:txBody>
      </p:sp>
    </p:spTree>
    <p:extLst>
      <p:ext uri="{BB962C8B-B14F-4D97-AF65-F5344CB8AC3E}">
        <p14:creationId xmlns:p14="http://schemas.microsoft.com/office/powerpoint/2010/main" val="94905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a:xfrm>
            <a:off x="2467194" y="13687824"/>
            <a:ext cx="27984020" cy="16075744"/>
          </a:xfrm>
        </p:spPr>
        <p:txBody>
          <a:bodyPr anchor="b"/>
          <a:lstStyle>
            <a:lvl1pPr algn="ctr">
              <a:defRPr sz="11520"/>
            </a:lvl1pPr>
          </a:lstStyle>
          <a:p>
            <a:r>
              <a:rPr lang="en-US"/>
              <a:t>Click to edit Master title style</a:t>
            </a:r>
            <a:endParaRPr lang="en-US" dirty="0"/>
          </a:p>
        </p:txBody>
      </p:sp>
      <p:sp>
        <p:nvSpPr>
          <p:cNvPr id="4" name="Text Placeholder 3"/>
          <p:cNvSpPr>
            <a:spLocks noGrp="1"/>
          </p:cNvSpPr>
          <p:nvPr>
            <p:ph type="body" sz="half" idx="2"/>
          </p:nvPr>
        </p:nvSpPr>
        <p:spPr>
          <a:xfrm>
            <a:off x="2467194" y="29838944"/>
            <a:ext cx="27984020" cy="7300122"/>
          </a:xfrm>
        </p:spPr>
        <p:txBody>
          <a:bodyPr anchor="t"/>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3F86715-BC9B-4BA1-82A4-8EC4CE5D84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193600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15" name="Title 1"/>
          <p:cNvSpPr>
            <a:spLocks noGrp="1"/>
          </p:cNvSpPr>
          <p:nvPr>
            <p:ph type="title"/>
          </p:nvPr>
        </p:nvSpPr>
        <p:spPr>
          <a:xfrm>
            <a:off x="2467194" y="3901440"/>
            <a:ext cx="27984020" cy="10272602"/>
          </a:xfrm>
        </p:spPr>
        <p:txBody>
          <a:bodyPr/>
          <a:lstStyle/>
          <a:p>
            <a:r>
              <a:rPr lang="en-US"/>
              <a:t>Click to edit Master title style</a:t>
            </a:r>
            <a:endParaRPr lang="en-US" dirty="0"/>
          </a:p>
        </p:txBody>
      </p:sp>
      <p:sp>
        <p:nvSpPr>
          <p:cNvPr id="7" name="Text Placeholder 2"/>
          <p:cNvSpPr>
            <a:spLocks noGrp="1"/>
          </p:cNvSpPr>
          <p:nvPr>
            <p:ph type="body" idx="1"/>
          </p:nvPr>
        </p:nvSpPr>
        <p:spPr>
          <a:xfrm>
            <a:off x="2467192" y="15149395"/>
            <a:ext cx="8907235" cy="3688077"/>
          </a:xfrm>
        </p:spPr>
        <p:txBody>
          <a:bodyPr anchor="b">
            <a:noAutofit/>
          </a:bodyPr>
          <a:lstStyle>
            <a:lvl1pPr marL="0" indent="0" algn="ctr">
              <a:lnSpc>
                <a:spcPct val="75000"/>
              </a:lnSpc>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8" name="Text Placeholder 3"/>
          <p:cNvSpPr>
            <a:spLocks noGrp="1"/>
          </p:cNvSpPr>
          <p:nvPr>
            <p:ph type="body" sz="half" idx="15"/>
          </p:nvPr>
        </p:nvSpPr>
        <p:spPr>
          <a:xfrm>
            <a:off x="2467192" y="18837482"/>
            <a:ext cx="8907235" cy="18226208"/>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9" name="Text Placeholder 4"/>
          <p:cNvSpPr>
            <a:spLocks noGrp="1"/>
          </p:cNvSpPr>
          <p:nvPr>
            <p:ph type="body" sz="quarter" idx="3"/>
          </p:nvPr>
        </p:nvSpPr>
        <p:spPr>
          <a:xfrm>
            <a:off x="12021453" y="15149395"/>
            <a:ext cx="8887108" cy="3688077"/>
          </a:xfrm>
        </p:spPr>
        <p:txBody>
          <a:bodyPr anchor="b">
            <a:noAutofit/>
          </a:bodyPr>
          <a:lstStyle>
            <a:lvl1pPr marL="0" indent="0" algn="ctr">
              <a:lnSpc>
                <a:spcPct val="75000"/>
              </a:lnSpc>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10" name="Text Placeholder 3"/>
          <p:cNvSpPr>
            <a:spLocks noGrp="1"/>
          </p:cNvSpPr>
          <p:nvPr>
            <p:ph type="body" sz="half" idx="16"/>
          </p:nvPr>
        </p:nvSpPr>
        <p:spPr>
          <a:xfrm>
            <a:off x="11991645" y="18837482"/>
            <a:ext cx="8919047" cy="18226208"/>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11" name="Text Placeholder 4"/>
          <p:cNvSpPr>
            <a:spLocks noGrp="1"/>
          </p:cNvSpPr>
          <p:nvPr>
            <p:ph type="body" sz="quarter" idx="13"/>
          </p:nvPr>
        </p:nvSpPr>
        <p:spPr>
          <a:xfrm>
            <a:off x="21527906" y="15149395"/>
            <a:ext cx="8923306" cy="3688077"/>
          </a:xfrm>
        </p:spPr>
        <p:txBody>
          <a:bodyPr anchor="b">
            <a:noAutofit/>
          </a:bodyPr>
          <a:lstStyle>
            <a:lvl1pPr marL="0" indent="0" algn="ctr">
              <a:lnSpc>
                <a:spcPct val="75000"/>
              </a:lnSpc>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12" name="Text Placeholder 3"/>
          <p:cNvSpPr>
            <a:spLocks noGrp="1"/>
          </p:cNvSpPr>
          <p:nvPr>
            <p:ph type="body" sz="half" idx="17"/>
          </p:nvPr>
        </p:nvSpPr>
        <p:spPr>
          <a:xfrm>
            <a:off x="21527906" y="18837482"/>
            <a:ext cx="8923306" cy="18226208"/>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3" name="Date Placeholder 2"/>
          <p:cNvSpPr>
            <a:spLocks noGrp="1"/>
          </p:cNvSpPr>
          <p:nvPr>
            <p:ph type="dt" sz="half" idx="10"/>
          </p:nvPr>
        </p:nvSpPr>
        <p:spPr/>
        <p:txBody>
          <a:bodyPr/>
          <a:lstStyle/>
          <a:p>
            <a:fld id="{13F86715-BC9B-4BA1-82A4-8EC4CE5D84F9}"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344021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30" name="Title 1"/>
          <p:cNvSpPr>
            <a:spLocks noGrp="1"/>
          </p:cNvSpPr>
          <p:nvPr>
            <p:ph type="title"/>
          </p:nvPr>
        </p:nvSpPr>
        <p:spPr>
          <a:xfrm>
            <a:off x="2467194" y="3908941"/>
            <a:ext cx="27984020" cy="10265101"/>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467194" y="26910848"/>
            <a:ext cx="8900305" cy="3688077"/>
          </a:xfrm>
        </p:spPr>
        <p:txBody>
          <a:bodyPr anchor="b">
            <a:noAutofit/>
          </a:bodyPr>
          <a:lstStyle>
            <a:lvl1pPr marL="0" indent="0" algn="ctr">
              <a:lnSpc>
                <a:spcPct val="75000"/>
              </a:lnSpc>
              <a:buNone/>
              <a:defRPr sz="792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20" name="Picture Placeholder 2"/>
          <p:cNvSpPr>
            <a:spLocks noGrp="1" noChangeAspect="1"/>
          </p:cNvSpPr>
          <p:nvPr>
            <p:ph type="pic" idx="15"/>
          </p:nvPr>
        </p:nvSpPr>
        <p:spPr>
          <a:xfrm>
            <a:off x="2467194" y="15149395"/>
            <a:ext cx="8900305" cy="97536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21" name="Text Placeholder 3"/>
          <p:cNvSpPr>
            <a:spLocks noGrp="1"/>
          </p:cNvSpPr>
          <p:nvPr>
            <p:ph type="body" sz="half" idx="18"/>
          </p:nvPr>
        </p:nvSpPr>
        <p:spPr>
          <a:xfrm>
            <a:off x="2467194" y="30598925"/>
            <a:ext cx="8900305" cy="6464755"/>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22" name="Text Placeholder 4"/>
          <p:cNvSpPr>
            <a:spLocks noGrp="1"/>
          </p:cNvSpPr>
          <p:nvPr>
            <p:ph type="body" sz="quarter" idx="3"/>
          </p:nvPr>
        </p:nvSpPr>
        <p:spPr>
          <a:xfrm>
            <a:off x="11995450" y="26910848"/>
            <a:ext cx="8914936" cy="3688077"/>
          </a:xfrm>
        </p:spPr>
        <p:txBody>
          <a:bodyPr anchor="b">
            <a:noAutofit/>
          </a:bodyPr>
          <a:lstStyle>
            <a:lvl1pPr marL="0" indent="0" algn="ctr">
              <a:lnSpc>
                <a:spcPct val="75000"/>
              </a:lnSpc>
              <a:buNone/>
              <a:defRPr sz="792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23" name="Picture Placeholder 2"/>
          <p:cNvSpPr>
            <a:spLocks noGrp="1" noChangeAspect="1"/>
          </p:cNvSpPr>
          <p:nvPr>
            <p:ph type="pic" idx="21"/>
          </p:nvPr>
        </p:nvSpPr>
        <p:spPr>
          <a:xfrm>
            <a:off x="11991640" y="15149395"/>
            <a:ext cx="8919050" cy="97536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24" name="Text Placeholder 3"/>
          <p:cNvSpPr>
            <a:spLocks noGrp="1"/>
          </p:cNvSpPr>
          <p:nvPr>
            <p:ph type="body" sz="half" idx="19"/>
          </p:nvPr>
        </p:nvSpPr>
        <p:spPr>
          <a:xfrm>
            <a:off x="11991640" y="30598921"/>
            <a:ext cx="8919050" cy="6464762"/>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25" name="Text Placeholder 4"/>
          <p:cNvSpPr>
            <a:spLocks noGrp="1"/>
          </p:cNvSpPr>
          <p:nvPr>
            <p:ph type="body" sz="quarter" idx="13"/>
          </p:nvPr>
        </p:nvSpPr>
        <p:spPr>
          <a:xfrm>
            <a:off x="21527908" y="26910848"/>
            <a:ext cx="8911840" cy="3688077"/>
          </a:xfrm>
        </p:spPr>
        <p:txBody>
          <a:bodyPr anchor="b">
            <a:noAutofit/>
          </a:bodyPr>
          <a:lstStyle>
            <a:lvl1pPr marL="0" indent="0" algn="ctr">
              <a:lnSpc>
                <a:spcPct val="75000"/>
              </a:lnSpc>
              <a:buNone/>
              <a:defRPr sz="792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26" name="Picture Placeholder 2"/>
          <p:cNvSpPr>
            <a:spLocks noGrp="1" noChangeAspect="1"/>
          </p:cNvSpPr>
          <p:nvPr>
            <p:ph type="pic" idx="22"/>
          </p:nvPr>
        </p:nvSpPr>
        <p:spPr>
          <a:xfrm>
            <a:off x="21527906" y="15149395"/>
            <a:ext cx="8923306" cy="97536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27" name="Text Placeholder 3"/>
          <p:cNvSpPr>
            <a:spLocks noGrp="1"/>
          </p:cNvSpPr>
          <p:nvPr>
            <p:ph type="body" sz="half" idx="20"/>
          </p:nvPr>
        </p:nvSpPr>
        <p:spPr>
          <a:xfrm>
            <a:off x="21527568" y="30598909"/>
            <a:ext cx="8923644" cy="6464774"/>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3" name="Date Placeholder 2"/>
          <p:cNvSpPr>
            <a:spLocks noGrp="1"/>
          </p:cNvSpPr>
          <p:nvPr>
            <p:ph type="dt" sz="half" idx="10"/>
          </p:nvPr>
        </p:nvSpPr>
        <p:spPr/>
        <p:txBody>
          <a:bodyPr/>
          <a:lstStyle/>
          <a:p>
            <a:fld id="{13F86715-BC9B-4BA1-82A4-8EC4CE5D84F9}"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3050866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2467194" y="15149405"/>
            <a:ext cx="27984020" cy="2191428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86715-BC9B-4BA1-82A4-8EC4CE5D84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55122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Vertical Title 1"/>
          <p:cNvSpPr>
            <a:spLocks noGrp="1"/>
          </p:cNvSpPr>
          <p:nvPr>
            <p:ph type="title" orient="vert"/>
          </p:nvPr>
        </p:nvSpPr>
        <p:spPr>
          <a:xfrm>
            <a:off x="23557232" y="3901456"/>
            <a:ext cx="6893982" cy="33162234"/>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2467193" y="3901456"/>
            <a:ext cx="20678555" cy="331622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86715-BC9B-4BA1-82A4-8EC4CE5D84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151108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2467188" y="15149398"/>
            <a:ext cx="27982332" cy="21914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86715-BC9B-4BA1-82A4-8EC4CE5D84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84351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a:xfrm>
            <a:off x="2467192" y="5302813"/>
            <a:ext cx="27949730" cy="17515642"/>
          </a:xfrm>
        </p:spPr>
        <p:txBody>
          <a:bodyPr anchor="b">
            <a:normAutofit/>
          </a:bodyPr>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2467192" y="23407735"/>
            <a:ext cx="27949730" cy="8756371"/>
          </a:xfrm>
        </p:spPr>
        <p:txBody>
          <a:bodyPr>
            <a:normAutofit/>
          </a:bodyPr>
          <a:lstStyle>
            <a:lvl1pPr marL="0" indent="0" algn="ctr">
              <a:buNone/>
              <a:defRPr sz="7200">
                <a:solidFill>
                  <a:schemeClr val="bg1">
                    <a:lumMod val="50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F86715-BC9B-4BA1-82A4-8EC4CE5D84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37194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14" name="Title 1"/>
          <p:cNvSpPr>
            <a:spLocks noGrp="1"/>
          </p:cNvSpPr>
          <p:nvPr>
            <p:ph type="title"/>
          </p:nvPr>
        </p:nvSpPr>
        <p:spPr>
          <a:xfrm>
            <a:off x="2467195" y="3958518"/>
            <a:ext cx="27984017" cy="102155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2467188" y="15149398"/>
            <a:ext cx="13786272" cy="21914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16664940" y="15149398"/>
            <a:ext cx="13784580" cy="21914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86715-BC9B-4BA1-82A4-8EC4CE5D84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336266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14" name="Title 1"/>
          <p:cNvSpPr>
            <a:spLocks noGrp="1"/>
          </p:cNvSpPr>
          <p:nvPr>
            <p:ph type="title"/>
          </p:nvPr>
        </p:nvSpPr>
        <p:spPr>
          <a:xfrm>
            <a:off x="2467195" y="3958518"/>
            <a:ext cx="27984017" cy="102155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95085" y="15174515"/>
            <a:ext cx="13158382" cy="4351962"/>
          </a:xfrm>
        </p:spPr>
        <p:txBody>
          <a:bodyPr anchor="b">
            <a:noAutofit/>
          </a:bodyPr>
          <a:lstStyle>
            <a:lvl1pPr marL="0" indent="0">
              <a:lnSpc>
                <a:spcPct val="75000"/>
              </a:lnSpc>
              <a:buNone/>
              <a:defRPr sz="936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12" name="Content Placeholder 3"/>
          <p:cNvSpPr>
            <a:spLocks noGrp="1"/>
          </p:cNvSpPr>
          <p:nvPr>
            <p:ph sz="quarter" idx="13"/>
          </p:nvPr>
        </p:nvSpPr>
        <p:spPr>
          <a:xfrm>
            <a:off x="2467192" y="19526486"/>
            <a:ext cx="13786272" cy="175371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270343" y="15174515"/>
            <a:ext cx="13180871" cy="4351962"/>
          </a:xfrm>
        </p:spPr>
        <p:txBody>
          <a:bodyPr anchor="b">
            <a:noAutofit/>
          </a:bodyPr>
          <a:lstStyle>
            <a:lvl1pPr marL="0" indent="0">
              <a:lnSpc>
                <a:spcPct val="75000"/>
              </a:lnSpc>
              <a:buNone/>
              <a:defRPr sz="936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13" name="Content Placeholder 5"/>
          <p:cNvSpPr>
            <a:spLocks noGrp="1"/>
          </p:cNvSpPr>
          <p:nvPr>
            <p:ph sz="quarter" idx="14"/>
          </p:nvPr>
        </p:nvSpPr>
        <p:spPr>
          <a:xfrm>
            <a:off x="16664942" y="19526486"/>
            <a:ext cx="13784584" cy="175371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86715-BC9B-4BA1-82A4-8EC4CE5D84F9}"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19126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86715-BC9B-4BA1-82A4-8EC4CE5D84F9}"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363257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Date Placeholder 1"/>
          <p:cNvSpPr>
            <a:spLocks noGrp="1"/>
          </p:cNvSpPr>
          <p:nvPr>
            <p:ph type="dt" sz="half" idx="10"/>
          </p:nvPr>
        </p:nvSpPr>
        <p:spPr/>
        <p:txBody>
          <a:bodyPr/>
          <a:lstStyle/>
          <a:p>
            <a:fld id="{13F86715-BC9B-4BA1-82A4-8EC4CE5D84F9}"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342045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a:xfrm>
            <a:off x="2467191" y="3901440"/>
            <a:ext cx="10626358" cy="12948813"/>
          </a:xfrm>
        </p:spPr>
        <p:txBody>
          <a:bodyPr anchor="b"/>
          <a:lstStyle>
            <a:lvl1pPr algn="ctr">
              <a:defRPr sz="11520"/>
            </a:lvl1pPr>
          </a:lstStyle>
          <a:p>
            <a:r>
              <a:rPr lang="en-US"/>
              <a:t>Click to edit Master title style</a:t>
            </a:r>
            <a:endParaRPr lang="en-US" dirty="0"/>
          </a:p>
        </p:txBody>
      </p:sp>
      <p:sp>
        <p:nvSpPr>
          <p:cNvPr id="10" name="Content Placeholder 2"/>
          <p:cNvSpPr>
            <a:spLocks noGrp="1"/>
          </p:cNvSpPr>
          <p:nvPr>
            <p:ph sz="quarter" idx="13"/>
          </p:nvPr>
        </p:nvSpPr>
        <p:spPr>
          <a:xfrm>
            <a:off x="13710769" y="3901449"/>
            <a:ext cx="16740439" cy="33162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67194" y="16850253"/>
            <a:ext cx="10626361" cy="20213427"/>
          </a:xfrm>
        </p:spPr>
        <p:txBody>
          <a:bodyP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3F86715-BC9B-4BA1-82A4-8EC4CE5D84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409454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
        <p:nvSpPr>
          <p:cNvPr id="2" name="Title 1"/>
          <p:cNvSpPr>
            <a:spLocks noGrp="1"/>
          </p:cNvSpPr>
          <p:nvPr>
            <p:ph type="title"/>
          </p:nvPr>
        </p:nvSpPr>
        <p:spPr>
          <a:xfrm>
            <a:off x="2467195" y="3901440"/>
            <a:ext cx="14866625" cy="12948826"/>
          </a:xfrm>
        </p:spPr>
        <p:txBody>
          <a:bodyPr anchor="b"/>
          <a:lstStyle>
            <a:lvl1pPr algn="ct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015374" y="3901446"/>
            <a:ext cx="10821064" cy="3316224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467246" y="16850262"/>
            <a:ext cx="14866574" cy="20213421"/>
          </a:xfrm>
        </p:spPr>
        <p:txBody>
          <a:bodyP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3F86715-BC9B-4BA1-82A4-8EC4CE5D84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67AFF-705F-4A08-909B-49B71AD67BD1}" type="slidenum">
              <a:rPr lang="en-US" smtClean="0"/>
              <a:t>‹#›</a:t>
            </a:fld>
            <a:endParaRPr lang="en-US"/>
          </a:p>
        </p:txBody>
      </p:sp>
    </p:spTree>
    <p:extLst>
      <p:ext uri="{BB962C8B-B14F-4D97-AF65-F5344CB8AC3E}">
        <p14:creationId xmlns:p14="http://schemas.microsoft.com/office/powerpoint/2010/main" val="169305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4" y="-3"/>
            <a:ext cx="32918407" cy="438912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467195" y="3958518"/>
            <a:ext cx="27984017" cy="102155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67194" y="15149405"/>
            <a:ext cx="27984020" cy="219142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32591" y="37652970"/>
            <a:ext cx="7406640" cy="2336800"/>
          </a:xfrm>
          <a:prstGeom prst="rect">
            <a:avLst/>
          </a:prstGeom>
        </p:spPr>
        <p:txBody>
          <a:bodyPr vert="horz" lIns="91440" tIns="45720" rIns="91440" bIns="45720" rtlCol="0" anchor="ctr"/>
          <a:lstStyle>
            <a:lvl1pPr algn="r">
              <a:defRPr sz="3600">
                <a:solidFill>
                  <a:schemeClr val="tx1"/>
                </a:solidFill>
              </a:defRPr>
            </a:lvl1pPr>
          </a:lstStyle>
          <a:p>
            <a:fld id="{13F86715-BC9B-4BA1-82A4-8EC4CE5D84F9}" type="datetimeFigureOut">
              <a:rPr lang="en-US" smtClean="0"/>
              <a:t>12/3/2019</a:t>
            </a:fld>
            <a:endParaRPr lang="en-US"/>
          </a:p>
        </p:txBody>
      </p:sp>
      <p:sp>
        <p:nvSpPr>
          <p:cNvPr id="5" name="Footer Placeholder 4"/>
          <p:cNvSpPr>
            <a:spLocks noGrp="1"/>
          </p:cNvSpPr>
          <p:nvPr>
            <p:ph type="ftr" sz="quarter" idx="3"/>
          </p:nvPr>
        </p:nvSpPr>
        <p:spPr>
          <a:xfrm>
            <a:off x="2467193" y="37652970"/>
            <a:ext cx="18016794" cy="2336800"/>
          </a:xfrm>
          <a:prstGeom prst="rect">
            <a:avLst/>
          </a:prstGeom>
        </p:spPr>
        <p:txBody>
          <a:bodyPr vert="horz" lIns="91440" tIns="45720" rIns="91440" bIns="45720" rtlCol="0" anchor="ctr"/>
          <a:lstStyle>
            <a:lvl1pPr algn="l">
              <a:defRPr sz="3600">
                <a:solidFill>
                  <a:schemeClr val="tx1"/>
                </a:solidFill>
              </a:defRPr>
            </a:lvl1pPr>
          </a:lstStyle>
          <a:p>
            <a:endParaRPr lang="en-US"/>
          </a:p>
        </p:txBody>
      </p:sp>
      <p:sp>
        <p:nvSpPr>
          <p:cNvPr id="6" name="Slide Number Placeholder 5"/>
          <p:cNvSpPr>
            <a:spLocks noGrp="1"/>
          </p:cNvSpPr>
          <p:nvPr>
            <p:ph type="sldNum" sz="quarter" idx="4"/>
          </p:nvPr>
        </p:nvSpPr>
        <p:spPr>
          <a:xfrm>
            <a:off x="28387834" y="37652970"/>
            <a:ext cx="2063380" cy="2336800"/>
          </a:xfrm>
          <a:prstGeom prst="rect">
            <a:avLst/>
          </a:prstGeom>
        </p:spPr>
        <p:txBody>
          <a:bodyPr vert="horz" lIns="91440" tIns="45720" rIns="91440" bIns="45720" rtlCol="0" anchor="ctr"/>
          <a:lstStyle>
            <a:lvl1pPr algn="r">
              <a:defRPr sz="3600">
                <a:solidFill>
                  <a:schemeClr val="tx1"/>
                </a:solidFill>
              </a:defRPr>
            </a:lvl1pPr>
          </a:lstStyle>
          <a:p>
            <a:fld id="{2B567AFF-705F-4A08-909B-49B71AD67BD1}" type="slidenum">
              <a:rPr lang="en-US" smtClean="0"/>
              <a:t>‹#›</a:t>
            </a:fld>
            <a:endParaRPr lang="en-US"/>
          </a:p>
        </p:txBody>
      </p:sp>
    </p:spTree>
    <p:extLst>
      <p:ext uri="{BB962C8B-B14F-4D97-AF65-F5344CB8AC3E}">
        <p14:creationId xmlns:p14="http://schemas.microsoft.com/office/powerpoint/2010/main" val="1517616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3291840" rtl="0" eaLnBrk="1" latinLnBrk="0" hangingPunct="1">
        <a:lnSpc>
          <a:spcPct val="90000"/>
        </a:lnSpc>
        <a:spcBef>
          <a:spcPct val="0"/>
        </a:spcBef>
        <a:buNone/>
        <a:defRPr sz="12960" kern="1200" cap="all" baseline="0">
          <a:solidFill>
            <a:schemeClr val="tx1"/>
          </a:solidFill>
          <a:effectLst/>
          <a:latin typeface="+mj-lt"/>
          <a:ea typeface="+mj-ea"/>
          <a:cs typeface="+mj-cs"/>
        </a:defRPr>
      </a:lvl1pPr>
    </p:titleStyle>
    <p:bodyStyle>
      <a:lvl1pPr marL="822960" indent="-822960" algn="l" defTabSz="3291840" rtl="0" eaLnBrk="1" latinLnBrk="0" hangingPunct="1">
        <a:lnSpc>
          <a:spcPct val="120000"/>
        </a:lnSpc>
        <a:spcBef>
          <a:spcPts val="3600"/>
        </a:spcBef>
        <a:buClr>
          <a:schemeClr val="tx1"/>
        </a:buClr>
        <a:buFont typeface="Arial" panose="020B0604020202020204" pitchFamily="34" charset="0"/>
        <a:buChar char="•"/>
        <a:defRPr sz="7200" kern="1200" cap="all" baseline="0">
          <a:solidFill>
            <a:schemeClr val="tx1"/>
          </a:solidFill>
          <a:effectLst/>
          <a:latin typeface="+mn-lt"/>
          <a:ea typeface="+mn-ea"/>
          <a:cs typeface="+mn-cs"/>
        </a:defRPr>
      </a:lvl1pPr>
      <a:lvl2pPr marL="2468880" indent="-822960" algn="l" defTabSz="3291840" rtl="0" eaLnBrk="1" latinLnBrk="0" hangingPunct="1">
        <a:lnSpc>
          <a:spcPct val="120000"/>
        </a:lnSpc>
        <a:spcBef>
          <a:spcPts val="1800"/>
        </a:spcBef>
        <a:buClr>
          <a:schemeClr val="tx1"/>
        </a:buClr>
        <a:buFont typeface="Arial" panose="020B0604020202020204" pitchFamily="34" charset="0"/>
        <a:buChar char="•"/>
        <a:defRPr sz="6480" kern="1200" cap="all" baseline="0">
          <a:solidFill>
            <a:schemeClr val="tx1"/>
          </a:solidFill>
          <a:effectLst/>
          <a:latin typeface="+mn-lt"/>
          <a:ea typeface="+mn-ea"/>
          <a:cs typeface="+mn-cs"/>
        </a:defRPr>
      </a:lvl2pPr>
      <a:lvl3pPr marL="4114800" indent="-822960" algn="l" defTabSz="3291840" rtl="0" eaLnBrk="1" latinLnBrk="0" hangingPunct="1">
        <a:lnSpc>
          <a:spcPct val="120000"/>
        </a:lnSpc>
        <a:spcBef>
          <a:spcPts val="1800"/>
        </a:spcBef>
        <a:buClr>
          <a:schemeClr val="tx1"/>
        </a:buClr>
        <a:buFont typeface="Arial" panose="020B0604020202020204" pitchFamily="34" charset="0"/>
        <a:buChar char="•"/>
        <a:defRPr sz="5760" kern="1200" cap="all" baseline="0">
          <a:solidFill>
            <a:schemeClr val="tx1"/>
          </a:solidFill>
          <a:effectLst/>
          <a:latin typeface="+mn-lt"/>
          <a:ea typeface="+mn-ea"/>
          <a:cs typeface="+mn-cs"/>
        </a:defRPr>
      </a:lvl3pPr>
      <a:lvl4pPr marL="5760720" indent="-822960" algn="l" defTabSz="3291840" rtl="0" eaLnBrk="1" latinLnBrk="0" hangingPunct="1">
        <a:lnSpc>
          <a:spcPct val="120000"/>
        </a:lnSpc>
        <a:spcBef>
          <a:spcPts val="1800"/>
        </a:spcBef>
        <a:buClr>
          <a:schemeClr val="tx1"/>
        </a:buClr>
        <a:buFont typeface="Arial" panose="020B0604020202020204" pitchFamily="34" charset="0"/>
        <a:buChar char="•"/>
        <a:defRPr sz="5040" kern="1200" cap="all" baseline="0">
          <a:solidFill>
            <a:schemeClr val="tx1"/>
          </a:solidFill>
          <a:effectLst/>
          <a:latin typeface="+mn-lt"/>
          <a:ea typeface="+mn-ea"/>
          <a:cs typeface="+mn-cs"/>
        </a:defRPr>
      </a:lvl4pPr>
      <a:lvl5pPr marL="7406640" indent="-822960" algn="l" defTabSz="3291840" rtl="0" eaLnBrk="1" latinLnBrk="0" hangingPunct="1">
        <a:lnSpc>
          <a:spcPct val="120000"/>
        </a:lnSpc>
        <a:spcBef>
          <a:spcPts val="1800"/>
        </a:spcBef>
        <a:buClr>
          <a:schemeClr val="tx1"/>
        </a:buClr>
        <a:buFont typeface="Arial" panose="020B0604020202020204" pitchFamily="34" charset="0"/>
        <a:buChar char="•"/>
        <a:defRPr sz="5040" kern="1200" cap="all" baseline="0">
          <a:solidFill>
            <a:schemeClr val="tx1"/>
          </a:solidFill>
          <a:effectLst/>
          <a:latin typeface="+mn-lt"/>
          <a:ea typeface="+mn-ea"/>
          <a:cs typeface="+mn-cs"/>
        </a:defRPr>
      </a:lvl5pPr>
      <a:lvl6pPr marL="9052560" indent="-822960" algn="l" defTabSz="3291840" rtl="0" eaLnBrk="1" latinLnBrk="0" hangingPunct="1">
        <a:lnSpc>
          <a:spcPct val="120000"/>
        </a:lnSpc>
        <a:spcBef>
          <a:spcPts val="1800"/>
        </a:spcBef>
        <a:buClr>
          <a:schemeClr val="tx1"/>
        </a:buClr>
        <a:buFont typeface="Arial" panose="020B0604020202020204" pitchFamily="34" charset="0"/>
        <a:buChar char="•"/>
        <a:defRPr sz="5040" kern="1200" cap="all" baseline="0">
          <a:solidFill>
            <a:schemeClr val="tx1"/>
          </a:solidFill>
          <a:effectLst/>
          <a:latin typeface="+mn-lt"/>
          <a:ea typeface="+mn-ea"/>
          <a:cs typeface="+mn-cs"/>
        </a:defRPr>
      </a:lvl6pPr>
      <a:lvl7pPr marL="10698480" indent="-822960" algn="l" defTabSz="3291840" rtl="0" eaLnBrk="1" latinLnBrk="0" hangingPunct="1">
        <a:lnSpc>
          <a:spcPct val="120000"/>
        </a:lnSpc>
        <a:spcBef>
          <a:spcPts val="1800"/>
        </a:spcBef>
        <a:buClr>
          <a:schemeClr val="tx1"/>
        </a:buClr>
        <a:buFont typeface="Arial" panose="020B0604020202020204" pitchFamily="34" charset="0"/>
        <a:buChar char="•"/>
        <a:defRPr sz="5040" kern="1200" cap="all" baseline="0">
          <a:solidFill>
            <a:schemeClr val="tx1"/>
          </a:solidFill>
          <a:effectLst/>
          <a:latin typeface="+mn-lt"/>
          <a:ea typeface="+mn-ea"/>
          <a:cs typeface="+mn-cs"/>
        </a:defRPr>
      </a:lvl7pPr>
      <a:lvl8pPr marL="12344400" indent="-822960" algn="l" defTabSz="3291840" rtl="0" eaLnBrk="1" latinLnBrk="0" hangingPunct="1">
        <a:lnSpc>
          <a:spcPct val="120000"/>
        </a:lnSpc>
        <a:spcBef>
          <a:spcPts val="1800"/>
        </a:spcBef>
        <a:buClr>
          <a:schemeClr val="tx1"/>
        </a:buClr>
        <a:buFont typeface="Arial" panose="020B0604020202020204" pitchFamily="34" charset="0"/>
        <a:buChar char="•"/>
        <a:defRPr sz="5040" kern="1200" cap="all" baseline="0">
          <a:solidFill>
            <a:schemeClr val="tx1"/>
          </a:solidFill>
          <a:effectLst/>
          <a:latin typeface="+mn-lt"/>
          <a:ea typeface="+mn-ea"/>
          <a:cs typeface="+mn-cs"/>
        </a:defRPr>
      </a:lvl8pPr>
      <a:lvl9pPr marL="13990320" indent="-822960" algn="l" defTabSz="3291840" rtl="0" eaLnBrk="1" latinLnBrk="0" hangingPunct="1">
        <a:lnSpc>
          <a:spcPct val="120000"/>
        </a:lnSpc>
        <a:spcBef>
          <a:spcPts val="1800"/>
        </a:spcBef>
        <a:buClr>
          <a:schemeClr val="tx1"/>
        </a:buClr>
        <a:buFont typeface="Arial" panose="020B0604020202020204" pitchFamily="34" charset="0"/>
        <a:buChar char="•"/>
        <a:defRPr sz="5040" kern="1200" cap="all" baseline="0">
          <a:solidFill>
            <a:schemeClr val="tx1"/>
          </a:solidFill>
          <a:effectLst/>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0C703DF0-804B-4BE8-87C2-FB8FEF0886E7}"/>
              </a:ext>
            </a:extLst>
          </p:cNvPr>
          <p:cNvSpPr/>
          <p:nvPr/>
        </p:nvSpPr>
        <p:spPr>
          <a:xfrm>
            <a:off x="789434" y="35261193"/>
            <a:ext cx="15168884" cy="84636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C4B3CEF-8AB4-4CDE-B688-7051A60491B5}"/>
              </a:ext>
            </a:extLst>
          </p:cNvPr>
          <p:cNvSpPr/>
          <p:nvPr/>
        </p:nvSpPr>
        <p:spPr>
          <a:xfrm>
            <a:off x="142410" y="36501376"/>
            <a:ext cx="16316791" cy="4650868"/>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4CE9152B-6168-40A8-9792-270A51D67126}"/>
              </a:ext>
            </a:extLst>
          </p:cNvPr>
          <p:cNvSpPr/>
          <p:nvPr/>
        </p:nvSpPr>
        <p:spPr>
          <a:xfrm>
            <a:off x="17931005" y="9528615"/>
            <a:ext cx="14255496" cy="850392"/>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99500645-C3C4-4670-97B8-35495A1C579B}"/>
              </a:ext>
            </a:extLst>
          </p:cNvPr>
          <p:cNvSpPr/>
          <p:nvPr/>
        </p:nvSpPr>
        <p:spPr>
          <a:xfrm>
            <a:off x="1574821" y="31900487"/>
            <a:ext cx="14255496" cy="850392"/>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8FC9B822-DD5E-45D4-A924-B8B18E0F3B50}"/>
              </a:ext>
            </a:extLst>
          </p:cNvPr>
          <p:cNvSpPr/>
          <p:nvPr/>
        </p:nvSpPr>
        <p:spPr>
          <a:xfrm>
            <a:off x="459472" y="9602545"/>
            <a:ext cx="14527924" cy="847372"/>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7E7BB4A-9542-48D6-AC37-C7406CE19CBC}"/>
              </a:ext>
            </a:extLst>
          </p:cNvPr>
          <p:cNvSpPr/>
          <p:nvPr/>
        </p:nvSpPr>
        <p:spPr>
          <a:xfrm>
            <a:off x="0" y="-24605"/>
            <a:ext cx="32918400" cy="9226255"/>
          </a:xfrm>
          <a:prstGeom prst="rect">
            <a:avLst/>
          </a:prstGeom>
          <a:solidFill>
            <a:srgbClr val="00206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DDAEDC-16FA-4BF4-B471-8E6EE1EBBD2D}"/>
              </a:ext>
            </a:extLst>
          </p:cNvPr>
          <p:cNvSpPr/>
          <p:nvPr/>
        </p:nvSpPr>
        <p:spPr>
          <a:xfrm>
            <a:off x="-134470" y="862253"/>
            <a:ext cx="32799872" cy="2554545"/>
          </a:xfrm>
          <a:prstGeom prst="rect">
            <a:avLst/>
          </a:prstGeom>
        </p:spPr>
        <p:txBody>
          <a:bodyPr wrap="square">
            <a:spAutoFit/>
          </a:bodyPr>
          <a:lstStyle/>
          <a:p>
            <a:pPr algn="ctr"/>
            <a:r>
              <a:rPr lang="en-US" sz="8000" dirty="0">
                <a:solidFill>
                  <a:srgbClr val="333333"/>
                </a:solidFill>
                <a:latin typeface="Nimbus Sans"/>
              </a:rPr>
              <a:t> </a:t>
            </a:r>
            <a:r>
              <a:rPr lang="en-US" sz="80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Rapid detection of Fentanyl using a multifunction nanostructured substrate </a:t>
            </a:r>
            <a:endParaRPr lang="en-US" sz="8000" b="1" i="0" dirty="0">
              <a:solidFill>
                <a:schemeClr val="bg1"/>
              </a:solidFill>
              <a:effectLst/>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47A1FFF-0321-4AB6-997C-9749E7E91A03}"/>
              </a:ext>
            </a:extLst>
          </p:cNvPr>
          <p:cNvSpPr/>
          <p:nvPr/>
        </p:nvSpPr>
        <p:spPr>
          <a:xfrm>
            <a:off x="361532" y="9528615"/>
            <a:ext cx="16459200" cy="9417963"/>
          </a:xfrm>
          <a:prstGeom prst="rect">
            <a:avLst/>
          </a:prstGeom>
        </p:spPr>
        <p:txBody>
          <a:bodyPr wrap="square">
            <a:spAutoFit/>
          </a:bodyPr>
          <a:lstStyle/>
          <a:p>
            <a:pPr algn="ctr"/>
            <a:r>
              <a:rPr lang="en-US" sz="54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INTRODUCTION</a:t>
            </a:r>
          </a:p>
          <a:p>
            <a:pPr marL="857250" indent="-857250" algn="ctr">
              <a:buClr>
                <a:schemeClr val="accent1">
                  <a:lumMod val="75000"/>
                </a:schemeClr>
              </a:buClr>
              <a:buFont typeface="Arial" panose="020B0604020202020204" pitchFamily="34" charset="0"/>
              <a:buChar char="•"/>
            </a:pPr>
            <a:endParaRPr lang="en-US" sz="7200" dirty="0">
              <a:solidFill>
                <a:srgbClr val="000000"/>
              </a:solidFill>
              <a:latin typeface="Times New Roman" panose="02020603050405020304" pitchFamily="18" charset="0"/>
              <a:cs typeface="Times New Roman" panose="02020603050405020304" pitchFamily="18" charset="0"/>
            </a:endParaRPr>
          </a:p>
          <a:p>
            <a:pPr marL="457200" indent="-457200">
              <a:buSzPct val="150000"/>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purpose of the project is to design a system that can detect fentanyl in a mixture of chemicals by separating compounds. The system uses principles of thin layer chromatography and optical instrumentation to carry out separations and detect any presence of fentanyl</a:t>
            </a:r>
          </a:p>
          <a:p>
            <a:pPr>
              <a:buSzPct val="150000"/>
            </a:pPr>
            <a:endParaRPr lang="en-US" sz="3200" dirty="0">
              <a:solidFill>
                <a:srgbClr val="000000"/>
              </a:solidFill>
              <a:latin typeface="Times New Roman" panose="02020603050405020304" pitchFamily="18" charset="0"/>
              <a:cs typeface="Times New Roman" panose="02020603050405020304" pitchFamily="18" charset="0"/>
            </a:endParaRPr>
          </a:p>
          <a:p>
            <a:pPr marL="457200" indent="-457200">
              <a:buSzPct val="150000"/>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Fentanyl is a potent synthetic opioid drug approved by the drug and food administration for use as a pain medication and anesthetic. </a:t>
            </a:r>
          </a:p>
          <a:p>
            <a:pPr marL="457200" indent="-457200">
              <a:buSzPct val="150000"/>
              <a:buFont typeface="Arial" panose="020B0604020202020204" pitchFamily="34" charset="0"/>
              <a:buChar char="•"/>
            </a:pPr>
            <a:endParaRPr lang="en-US" sz="3200" dirty="0">
              <a:solidFill>
                <a:srgbClr val="000000"/>
              </a:solidFill>
              <a:latin typeface="Times New Roman" panose="02020603050405020304" pitchFamily="18" charset="0"/>
              <a:cs typeface="Times New Roman" panose="02020603050405020304" pitchFamily="18" charset="0"/>
            </a:endParaRPr>
          </a:p>
          <a:p>
            <a:pPr marL="457200" indent="-457200">
              <a:buSzPct val="1500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According to the USCDC, the rate of drug overdoses involving the fentanyl raised about 113% each year from 2013 to 2016 and resulted in over 10,000 overdose deaths in 2016.</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Intended Users</a:t>
            </a:r>
          </a:p>
          <a:p>
            <a:pPr marL="685800" indent="-685800">
              <a:buSzPct val="1500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Individuals or corporates involved in detecting and measuring fentanyl. </a:t>
            </a:r>
          </a:p>
          <a:p>
            <a:pPr marL="685800" indent="-685800">
              <a:buSzPct val="1500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Law enforcement at airports and borders to detect illegal trafficking of fentanyl. </a:t>
            </a:r>
          </a:p>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F37C588-8DEB-4B5B-A2BF-776758A1F498}"/>
              </a:ext>
            </a:extLst>
          </p:cNvPr>
          <p:cNvSpPr/>
          <p:nvPr/>
        </p:nvSpPr>
        <p:spPr>
          <a:xfrm>
            <a:off x="144170" y="41302203"/>
            <a:ext cx="15961658" cy="2985433"/>
          </a:xfrm>
          <a:prstGeom prst="rect">
            <a:avLst/>
          </a:prstGeom>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Acknowledgement</a:t>
            </a:r>
          </a:p>
          <a:p>
            <a:endParaRPr lang="en-US" sz="2800" dirty="0">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We would like to express our special thanks of gratitude to our advisor and client Dr Meng Lu who helped us to acquire equipment and materials for this project. Also, we would like to send a special appreciation to our professor, Dr Thomas Daniel ,as well as Electronics Technology Group (ETG) who provided us with in class resources and electronics for the success of our project.</a:t>
            </a:r>
            <a:endParaRPr lang="en-US" sz="2000" dirty="0">
              <a:latin typeface="Times New Roman" panose="02020603050405020304" pitchFamily="18" charset="0"/>
              <a:cs typeface="Times New Roman" panose="02020603050405020304" pitchFamily="18" charset="0"/>
            </a:endParaRPr>
          </a:p>
          <a:p>
            <a:br>
              <a:rPr lang="en-US" sz="3600" dirty="0"/>
            </a:br>
            <a:endParaRPr lang="en-US" sz="3600" dirty="0"/>
          </a:p>
        </p:txBody>
      </p:sp>
      <p:sp>
        <p:nvSpPr>
          <p:cNvPr id="7" name="Rectangle 6">
            <a:extLst>
              <a:ext uri="{FF2B5EF4-FFF2-40B4-BE49-F238E27FC236}">
                <a16:creationId xmlns:a16="http://schemas.microsoft.com/office/drawing/2014/main" id="{69645B80-6B03-41AF-99D1-52F50492D4A0}"/>
              </a:ext>
            </a:extLst>
          </p:cNvPr>
          <p:cNvSpPr/>
          <p:nvPr/>
        </p:nvSpPr>
        <p:spPr>
          <a:xfrm>
            <a:off x="860613" y="4219701"/>
            <a:ext cx="28185034" cy="3477875"/>
          </a:xfrm>
          <a:prstGeom prst="rect">
            <a:avLst/>
          </a:prstGeom>
        </p:spPr>
        <p:txBody>
          <a:bodyPr wrap="square">
            <a:spAutoFit/>
          </a:bodyPr>
          <a:lstStyle/>
          <a:p>
            <a:pPr algn="ctr"/>
            <a:r>
              <a:rPr lang="en-US" sz="4400" b="1" dirty="0">
                <a:solidFill>
                  <a:schemeClr val="bg1"/>
                </a:solidFill>
                <a:latin typeface="Arial" panose="020B0604020202020204" pitchFamily="34" charset="0"/>
              </a:rPr>
              <a:t>Team member: </a:t>
            </a:r>
            <a:r>
              <a:rPr lang="en-US" sz="4400" dirty="0" err="1">
                <a:solidFill>
                  <a:schemeClr val="bg1"/>
                </a:solidFill>
                <a:latin typeface="Arial" panose="020B0604020202020204" pitchFamily="34" charset="0"/>
              </a:rPr>
              <a:t>Yifu</a:t>
            </a:r>
            <a:r>
              <a:rPr lang="en-US" sz="4400" dirty="0">
                <a:solidFill>
                  <a:schemeClr val="bg1"/>
                </a:solidFill>
                <a:latin typeface="Arial" panose="020B0604020202020204" pitchFamily="34" charset="0"/>
              </a:rPr>
              <a:t> Zhang,</a:t>
            </a:r>
            <a:r>
              <a:rPr lang="en-US" sz="4400" b="1" dirty="0">
                <a:solidFill>
                  <a:schemeClr val="bg1"/>
                </a:solidFill>
                <a:latin typeface="Arial" panose="020B0604020202020204" pitchFamily="34" charset="0"/>
              </a:rPr>
              <a:t> </a:t>
            </a:r>
            <a:r>
              <a:rPr lang="en-US" sz="4400" dirty="0" err="1">
                <a:solidFill>
                  <a:schemeClr val="bg1"/>
                </a:solidFill>
                <a:latin typeface="Arial" panose="020B0604020202020204" pitchFamily="34" charset="0"/>
              </a:rPr>
              <a:t>Zheyuan</a:t>
            </a:r>
            <a:r>
              <a:rPr lang="en-US" sz="4400" dirty="0">
                <a:solidFill>
                  <a:schemeClr val="bg1"/>
                </a:solidFill>
                <a:latin typeface="Arial" panose="020B0604020202020204" pitchFamily="34" charset="0"/>
              </a:rPr>
              <a:t> Tang, Hao Wang, </a:t>
            </a:r>
            <a:r>
              <a:rPr lang="en-US" sz="4400" dirty="0" err="1">
                <a:solidFill>
                  <a:schemeClr val="bg1"/>
                </a:solidFill>
                <a:latin typeface="Arial" panose="020B0604020202020204" pitchFamily="34" charset="0"/>
              </a:rPr>
              <a:t>Ugerah</a:t>
            </a:r>
            <a:r>
              <a:rPr lang="en-US" sz="4400" dirty="0">
                <a:solidFill>
                  <a:schemeClr val="bg1"/>
                </a:solidFill>
                <a:latin typeface="Arial" panose="020B0604020202020204" pitchFamily="34" charset="0"/>
              </a:rPr>
              <a:t> </a:t>
            </a:r>
            <a:r>
              <a:rPr lang="en-US" sz="4400" dirty="0" err="1">
                <a:solidFill>
                  <a:schemeClr val="bg1"/>
                </a:solidFill>
                <a:latin typeface="Arial" panose="020B0604020202020204" pitchFamily="34" charset="0"/>
              </a:rPr>
              <a:t>Abalu</a:t>
            </a:r>
            <a:r>
              <a:rPr lang="en-US" sz="4400" dirty="0">
                <a:solidFill>
                  <a:schemeClr val="bg1"/>
                </a:solidFill>
                <a:latin typeface="Arial" panose="020B0604020202020204" pitchFamily="34" charset="0"/>
              </a:rPr>
              <a:t>,  </a:t>
            </a:r>
            <a:r>
              <a:rPr lang="en-US" sz="4400" dirty="0" err="1">
                <a:solidFill>
                  <a:schemeClr val="bg1"/>
                </a:solidFill>
                <a:latin typeface="Arial" panose="020B0604020202020204" pitchFamily="34" charset="0"/>
              </a:rPr>
              <a:t>Kossi</a:t>
            </a:r>
            <a:r>
              <a:rPr lang="en-US" sz="4400" dirty="0">
                <a:solidFill>
                  <a:schemeClr val="bg1"/>
                </a:solidFill>
                <a:latin typeface="Arial" panose="020B0604020202020204" pitchFamily="34" charset="0"/>
              </a:rPr>
              <a:t> </a:t>
            </a:r>
            <a:r>
              <a:rPr lang="en-US" sz="4400" dirty="0" err="1">
                <a:solidFill>
                  <a:schemeClr val="bg1"/>
                </a:solidFill>
                <a:latin typeface="Arial" panose="020B0604020202020204" pitchFamily="34" charset="0"/>
              </a:rPr>
              <a:t>Egla</a:t>
            </a:r>
            <a:r>
              <a:rPr lang="en-US" sz="4400" dirty="0">
                <a:solidFill>
                  <a:schemeClr val="bg1"/>
                </a:solidFill>
                <a:latin typeface="Arial" panose="020B0604020202020204" pitchFamily="34" charset="0"/>
              </a:rPr>
              <a:t>,</a:t>
            </a:r>
            <a:r>
              <a:rPr lang="en-US" sz="4400" dirty="0">
                <a:solidFill>
                  <a:schemeClr val="bg1"/>
                </a:solidFill>
              </a:rPr>
              <a:t> </a:t>
            </a:r>
            <a:r>
              <a:rPr lang="en-US" sz="4400" dirty="0" err="1">
                <a:solidFill>
                  <a:schemeClr val="bg1"/>
                </a:solidFill>
                <a:latin typeface="Arial" panose="020B0604020202020204" pitchFamily="34" charset="0"/>
              </a:rPr>
              <a:t>Olouwole</a:t>
            </a:r>
            <a:r>
              <a:rPr lang="en-US" sz="4400" dirty="0">
                <a:solidFill>
                  <a:schemeClr val="bg1"/>
                </a:solidFill>
                <a:latin typeface="Arial" panose="020B0604020202020204" pitchFamily="34" charset="0"/>
              </a:rPr>
              <a:t> </a:t>
            </a:r>
            <a:r>
              <a:rPr lang="en-US" sz="4400" dirty="0" err="1">
                <a:solidFill>
                  <a:schemeClr val="bg1"/>
                </a:solidFill>
                <a:latin typeface="Arial" panose="020B0604020202020204" pitchFamily="34" charset="0"/>
              </a:rPr>
              <a:t>Eteka</a:t>
            </a:r>
            <a:r>
              <a:rPr lang="en-US" sz="4400" dirty="0">
                <a:solidFill>
                  <a:schemeClr val="bg1"/>
                </a:solidFill>
                <a:latin typeface="Arial" panose="020B0604020202020204" pitchFamily="34" charset="0"/>
              </a:rPr>
              <a:t> </a:t>
            </a:r>
            <a:br>
              <a:rPr lang="en-US" sz="4400" dirty="0">
                <a:solidFill>
                  <a:schemeClr val="bg1"/>
                </a:solidFill>
              </a:rPr>
            </a:br>
            <a:r>
              <a:rPr lang="en-US" sz="4400" b="1" dirty="0">
                <a:solidFill>
                  <a:schemeClr val="bg1"/>
                </a:solidFill>
                <a:latin typeface="Arial" panose="020B0604020202020204" pitchFamily="34" charset="0"/>
              </a:rPr>
              <a:t>Client : </a:t>
            </a:r>
            <a:r>
              <a:rPr lang="en-US" sz="4400" dirty="0">
                <a:solidFill>
                  <a:schemeClr val="bg1"/>
                </a:solidFill>
                <a:latin typeface="Arial" panose="020B0604020202020204" pitchFamily="34" charset="0"/>
              </a:rPr>
              <a:t>Meng Lu</a:t>
            </a:r>
            <a:endParaRPr lang="en-US" sz="4400" dirty="0">
              <a:solidFill>
                <a:schemeClr val="bg1"/>
              </a:solidFill>
            </a:endParaRPr>
          </a:p>
          <a:p>
            <a:pPr algn="ctr"/>
            <a:r>
              <a:rPr lang="en-US" sz="4400" b="1" dirty="0">
                <a:solidFill>
                  <a:schemeClr val="bg1"/>
                </a:solidFill>
                <a:latin typeface="Arial" panose="020B0604020202020204" pitchFamily="34" charset="0"/>
              </a:rPr>
              <a:t>Faculty Advisor: </a:t>
            </a:r>
            <a:r>
              <a:rPr lang="en-US" sz="4400" dirty="0">
                <a:solidFill>
                  <a:schemeClr val="bg1"/>
                </a:solidFill>
                <a:latin typeface="Arial" panose="020B0604020202020204" pitchFamily="34" charset="0"/>
              </a:rPr>
              <a:t>Meng Lu </a:t>
            </a:r>
            <a:endParaRPr lang="en-US" sz="4400" dirty="0">
              <a:solidFill>
                <a:schemeClr val="bg1"/>
              </a:solidFill>
            </a:endParaRPr>
          </a:p>
          <a:p>
            <a:pPr algn="ctr"/>
            <a:r>
              <a:rPr lang="en-US" sz="4400" b="1" dirty="0">
                <a:solidFill>
                  <a:schemeClr val="bg1"/>
                </a:solidFill>
                <a:latin typeface="Arial" panose="020B0604020202020204" pitchFamily="34" charset="0"/>
              </a:rPr>
              <a:t>Team Website: </a:t>
            </a:r>
            <a:r>
              <a:rPr lang="en-US" sz="4400" dirty="0">
                <a:solidFill>
                  <a:schemeClr val="bg1"/>
                </a:solidFill>
                <a:latin typeface="Arial" panose="020B0604020202020204" pitchFamily="34" charset="0"/>
              </a:rPr>
              <a:t>http://sddec19-07.sd.ece.iastate.edu/</a:t>
            </a:r>
            <a:endParaRPr lang="en-US" sz="4400" dirty="0">
              <a:solidFill>
                <a:schemeClr val="bg1"/>
              </a:solidFill>
            </a:endParaRPr>
          </a:p>
          <a:p>
            <a:pPr algn="ctr"/>
            <a:r>
              <a:rPr lang="en-US" sz="4400" b="1" dirty="0">
                <a:solidFill>
                  <a:schemeClr val="bg1"/>
                </a:solidFill>
                <a:latin typeface="Arial" panose="020B0604020202020204" pitchFamily="34" charset="0"/>
              </a:rPr>
              <a:t>Team Email:  </a:t>
            </a:r>
            <a:r>
              <a:rPr lang="en-US" sz="4400" dirty="0">
                <a:solidFill>
                  <a:schemeClr val="bg1"/>
                </a:solidFill>
                <a:latin typeface="Arial" panose="020B0604020202020204" pitchFamily="34" charset="0"/>
              </a:rPr>
              <a:t>sddec1907@Iatate.edu</a:t>
            </a:r>
            <a:endParaRPr lang="en-US" sz="4400" dirty="0">
              <a:solidFill>
                <a:schemeClr val="bg1"/>
              </a:solidFill>
            </a:endParaRPr>
          </a:p>
        </p:txBody>
      </p:sp>
      <p:sp>
        <p:nvSpPr>
          <p:cNvPr id="8" name="Rectangle 7">
            <a:extLst>
              <a:ext uri="{FF2B5EF4-FFF2-40B4-BE49-F238E27FC236}">
                <a16:creationId xmlns:a16="http://schemas.microsoft.com/office/drawing/2014/main" id="{43947243-55E7-4FB9-A457-6E50E83981B2}"/>
              </a:ext>
            </a:extLst>
          </p:cNvPr>
          <p:cNvSpPr/>
          <p:nvPr/>
        </p:nvSpPr>
        <p:spPr>
          <a:xfrm>
            <a:off x="20390166" y="9514683"/>
            <a:ext cx="9197266" cy="923330"/>
          </a:xfrm>
          <a:prstGeom prst="rect">
            <a:avLst/>
          </a:prstGeom>
        </p:spPr>
        <p:txBody>
          <a:bodyPr wrap="square">
            <a:spAutoFit/>
          </a:bodyPr>
          <a:lstStyle/>
          <a:p>
            <a:pPr algn="ctr"/>
            <a:r>
              <a:rPr lang="en-US" sz="54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DESIGN REQUIREMENTS</a:t>
            </a:r>
            <a:endParaRPr lang="en-US" sz="5400"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F0D55FA-FF3E-4F7C-AE9A-4B7915726832}"/>
              </a:ext>
            </a:extLst>
          </p:cNvPr>
          <p:cNvSpPr/>
          <p:nvPr/>
        </p:nvSpPr>
        <p:spPr>
          <a:xfrm>
            <a:off x="18738462" y="11179785"/>
            <a:ext cx="2888932"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GLAD deposition</a:t>
            </a:r>
            <a:endParaRPr 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1777AFA-DDA1-474D-88F4-0E4FE5C8E25B}"/>
              </a:ext>
            </a:extLst>
          </p:cNvPr>
          <p:cNvSpPr/>
          <p:nvPr/>
        </p:nvSpPr>
        <p:spPr>
          <a:xfrm>
            <a:off x="18641545" y="12491468"/>
            <a:ext cx="5135146" cy="2246769"/>
          </a:xfrm>
          <a:prstGeom prst="rect">
            <a:avLst/>
          </a:prstGeom>
        </p:spPr>
        <p:txBody>
          <a:bodyPr wrap="square">
            <a:spAutoFit/>
          </a:bodyPr>
          <a:lstStyle/>
          <a:p>
            <a:pPr marL="457200" indent="-457200">
              <a:buSzPct val="150000"/>
              <a:buFont typeface="Arial" panose="020B0604020202020204" pitchFamily="34" charset="0"/>
              <a:buChar char="•"/>
            </a:pPr>
            <a:r>
              <a:rPr lang="en-US" altLang="zh-CN" sz="2800" dirty="0">
                <a:solidFill>
                  <a:srgbClr val="000000"/>
                </a:solidFill>
                <a:latin typeface="Times New Roman" panose="02020603050405020304" pitchFamily="18" charset="0"/>
                <a:cs typeface="Times New Roman" panose="02020603050405020304" pitchFamily="18" charset="0"/>
              </a:rPr>
              <a:t>Successfully d</a:t>
            </a:r>
            <a:r>
              <a:rPr lang="en-US" sz="2800" dirty="0">
                <a:solidFill>
                  <a:srgbClr val="000000"/>
                </a:solidFill>
                <a:latin typeface="Times New Roman" panose="02020603050405020304" pitchFamily="18" charset="0"/>
                <a:cs typeface="Times New Roman" panose="02020603050405020304" pitchFamily="18" charset="0"/>
              </a:rPr>
              <a:t>eposit 10 micrometers thick layer of Silicon dioxide on a substrate which has a structure of a glancing angle columns</a:t>
            </a:r>
            <a:r>
              <a:rPr lang="en-US" sz="2000" dirty="0">
                <a:solidFill>
                  <a:srgbClr val="000000"/>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8029E1F-4195-4075-B696-6BDBA5786954}"/>
              </a:ext>
            </a:extLst>
          </p:cNvPr>
          <p:cNvSpPr/>
          <p:nvPr/>
        </p:nvSpPr>
        <p:spPr>
          <a:xfrm>
            <a:off x="18756127" y="22317815"/>
            <a:ext cx="2853602"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Chromatography</a:t>
            </a:r>
            <a:endParaRPr lang="en-US" sz="28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76DCEB9-235D-4933-BFEF-0EC0FA1740D1}"/>
              </a:ext>
            </a:extLst>
          </p:cNvPr>
          <p:cNvSpPr/>
          <p:nvPr/>
        </p:nvSpPr>
        <p:spPr>
          <a:xfrm>
            <a:off x="18818508" y="22966581"/>
            <a:ext cx="12727733" cy="954107"/>
          </a:xfrm>
          <a:prstGeom prst="rect">
            <a:avLst/>
          </a:prstGeom>
        </p:spPr>
        <p:txBody>
          <a:bodyPr wrap="square">
            <a:spAutoFit/>
          </a:bodyPr>
          <a:lstStyle/>
          <a:p>
            <a:pPr marL="285750" indent="-285750">
              <a:buSzPct val="150000"/>
              <a:buFont typeface="Arial" panose="020B0604020202020204" pitchFamily="34" charset="0"/>
              <a:buChar char="•"/>
            </a:pPr>
            <a:r>
              <a:rPr lang="en-US" sz="2800" dirty="0">
                <a:solidFill>
                  <a:srgbClr val="000000"/>
                </a:solidFill>
                <a:latin typeface="Arial" panose="020B0604020202020204" pitchFamily="34"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Be able to separate any liquid mixture potentially containing fentanyl to prove the presence of the compound in the mixture.</a:t>
            </a:r>
            <a:endParaRPr lang="en-US" sz="2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B4212B3-C5C1-4600-B00A-CCF6DA7A5A45}"/>
              </a:ext>
            </a:extLst>
          </p:cNvPr>
          <p:cNvSpPr/>
          <p:nvPr/>
        </p:nvSpPr>
        <p:spPr>
          <a:xfrm>
            <a:off x="18733445" y="24034927"/>
            <a:ext cx="2701381"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Instrumentation</a:t>
            </a:r>
            <a:endParaRPr lang="en-US" sz="2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D5CCCE-C967-457E-BB04-82D58EEE4B6F}"/>
              </a:ext>
            </a:extLst>
          </p:cNvPr>
          <p:cNvSpPr/>
          <p:nvPr/>
        </p:nvSpPr>
        <p:spPr>
          <a:xfrm>
            <a:off x="18740145" y="24646943"/>
            <a:ext cx="12637215" cy="1815882"/>
          </a:xfrm>
          <a:prstGeom prst="rect">
            <a:avLst/>
          </a:prstGeom>
        </p:spPr>
        <p:txBody>
          <a:bodyPr wrap="square">
            <a:spAutoFit/>
          </a:bodyPr>
          <a:lstStyle/>
          <a:p>
            <a:pPr marL="342900" indent="-342900">
              <a:buSzPct val="1500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The main hardware being used is the ESP 32 board and camera. This camera is able to take pictures of the photonic sensor in the presence of light. Pictures taken can be automatically uploaded to the google cloud and stored for any referencing and calculations</a:t>
            </a:r>
            <a:endParaRPr lang="en-US" sz="28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4CA6EDB-8FE1-4D78-ADAF-CB1D775A141D}"/>
              </a:ext>
            </a:extLst>
          </p:cNvPr>
          <p:cNvSpPr/>
          <p:nvPr/>
        </p:nvSpPr>
        <p:spPr>
          <a:xfrm>
            <a:off x="184023" y="32017297"/>
            <a:ext cx="16459200" cy="3046988"/>
          </a:xfrm>
          <a:prstGeom prst="rect">
            <a:avLst/>
          </a:prstGeom>
        </p:spPr>
        <p:txBody>
          <a:bodyPr wrap="square">
            <a:spAutoFit/>
          </a:bodyPr>
          <a:lstStyle/>
          <a:p>
            <a:pPr marL="457200" algn="ctr"/>
            <a:r>
              <a:rPr lang="en-US" sz="54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PROJECT RESOURCES</a:t>
            </a:r>
          </a:p>
          <a:p>
            <a:endParaRPr lang="en-US" sz="3200" dirty="0">
              <a:solidFill>
                <a:srgbClr val="000000"/>
              </a:solidFill>
              <a:latin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cs typeface="Times New Roman" panose="02020603050405020304" pitchFamily="18" charset="0"/>
              </a:rPr>
              <a:t>1</a:t>
            </a:r>
            <a:r>
              <a:rPr lang="en-US" sz="2800" dirty="0">
                <a:solidFill>
                  <a:srgbClr val="000000"/>
                </a:solidFill>
                <a:latin typeface="Times New Roman" panose="02020603050405020304" pitchFamily="18" charset="0"/>
                <a:cs typeface="Times New Roman" panose="02020603050405020304" pitchFamily="18" charset="0"/>
              </a:rPr>
              <a:t>. AutoCAD                                                                  4. OceanView spectrometer software</a:t>
            </a:r>
          </a:p>
          <a:p>
            <a:r>
              <a:rPr lang="en-US" sz="2800" dirty="0">
                <a:solidFill>
                  <a:srgbClr val="000000"/>
                </a:solidFill>
                <a:latin typeface="Times New Roman" panose="02020603050405020304" pitchFamily="18" charset="0"/>
                <a:cs typeface="Times New Roman" panose="02020603050405020304" pitchFamily="18" charset="0"/>
              </a:rPr>
              <a:t>2. Arduino IDE                                                             5. Solidworks</a:t>
            </a:r>
          </a:p>
          <a:p>
            <a:r>
              <a:rPr lang="en-US" sz="2800" dirty="0">
                <a:solidFill>
                  <a:srgbClr val="000000"/>
                </a:solidFill>
                <a:latin typeface="Times New Roman" panose="02020603050405020304" pitchFamily="18" charset="0"/>
                <a:cs typeface="Times New Roman" panose="02020603050405020304" pitchFamily="18" charset="0"/>
              </a:rPr>
              <a:t>3. Microsoft Excel                                                        6. IEEE Explore for standards</a:t>
            </a:r>
          </a:p>
          <a:p>
            <a:endParaRPr lang="en-US" dirty="0"/>
          </a:p>
        </p:txBody>
      </p:sp>
      <p:sp>
        <p:nvSpPr>
          <p:cNvPr id="18" name="Rectangle 17">
            <a:extLst>
              <a:ext uri="{FF2B5EF4-FFF2-40B4-BE49-F238E27FC236}">
                <a16:creationId xmlns:a16="http://schemas.microsoft.com/office/drawing/2014/main" id="{F37B06F6-20CC-4DED-A70D-4234DD3CACC9}"/>
              </a:ext>
            </a:extLst>
          </p:cNvPr>
          <p:cNvSpPr/>
          <p:nvPr/>
        </p:nvSpPr>
        <p:spPr>
          <a:xfrm>
            <a:off x="142410" y="35394109"/>
            <a:ext cx="16459199" cy="6124754"/>
          </a:xfrm>
          <a:prstGeom prst="rect">
            <a:avLst/>
          </a:prstGeom>
        </p:spPr>
        <p:txBody>
          <a:bodyPr wrap="square">
            <a:spAutoFit/>
          </a:bodyPr>
          <a:lstStyle/>
          <a:p>
            <a:pPr marL="457200" algn="ctr"/>
            <a:r>
              <a:rPr lang="en-US" sz="5400" b="1" dirty="0">
                <a:solidFill>
                  <a:srgbClr val="000000"/>
                </a:solidFill>
                <a:latin typeface="Arial" panose="020B0604020202020204" pitchFamily="34" charset="0"/>
              </a:rPr>
              <a:t> </a:t>
            </a:r>
            <a:r>
              <a:rPr lang="en-US" sz="54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RESULTS AND VALIDATION</a:t>
            </a:r>
            <a:endParaRPr lang="en-US" sz="5400"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a:p>
            <a:pPr marL="457200"/>
            <a:endParaRPr lang="en-US" sz="3200" dirty="0">
              <a:solidFill>
                <a:srgbClr val="000000"/>
              </a:solidFill>
              <a:latin typeface="Times New Roman" panose="02020603050405020304" pitchFamily="18" charset="0"/>
              <a:cs typeface="Times New Roman" panose="02020603050405020304" pitchFamily="18" charset="0"/>
            </a:endParaRPr>
          </a:p>
          <a:p>
            <a:pPr marL="914400" indent="-457200">
              <a:buSzPct val="150000"/>
              <a:buFont typeface="Arial" panose="020B0604020202020204" pitchFamily="34" charset="0"/>
              <a:buChar char="•"/>
            </a:pPr>
            <a:r>
              <a:rPr lang="en-US" sz="3600" dirty="0">
                <a:solidFill>
                  <a:srgbClr val="000000"/>
                </a:solidFill>
                <a:latin typeface="Times New Roman" panose="02020603050405020304" pitchFamily="18" charset="0"/>
                <a:cs typeface="Times New Roman" panose="02020603050405020304" pitchFamily="18" charset="0"/>
              </a:rPr>
              <a:t>The system is able to accurately take and store a picture of the photonic sensor inside the 3D structure during the separation process</a:t>
            </a:r>
          </a:p>
          <a:p>
            <a:pPr marL="914400" indent="-457200">
              <a:buSzPct val="150000"/>
              <a:buFont typeface="Arial" panose="020B0604020202020204" pitchFamily="34" charset="0"/>
              <a:buChar char="•"/>
            </a:pPr>
            <a:r>
              <a:rPr lang="en-US" sz="3600" dirty="0">
                <a:solidFill>
                  <a:srgbClr val="000000"/>
                </a:solidFill>
                <a:latin typeface="Times New Roman" panose="02020603050405020304" pitchFamily="18" charset="0"/>
                <a:cs typeface="Times New Roman" panose="02020603050405020304" pitchFamily="18" charset="0"/>
              </a:rPr>
              <a:t>Calculation of the concentration of compound on the photonic sensor can be done to determine what kind of compound is it.</a:t>
            </a:r>
          </a:p>
          <a:p>
            <a:pPr marL="914400" indent="-457200">
              <a:buSzPct val="150000"/>
              <a:buFont typeface="Arial" panose="020B0604020202020204" pitchFamily="34" charset="0"/>
              <a:buChar char="•"/>
            </a:pPr>
            <a:r>
              <a:rPr lang="en-US" sz="3600" dirty="0">
                <a:solidFill>
                  <a:srgbClr val="000000"/>
                </a:solidFill>
                <a:latin typeface="Times New Roman" panose="02020603050405020304" pitchFamily="18" charset="0"/>
                <a:cs typeface="Times New Roman" panose="02020603050405020304" pitchFamily="18" charset="0"/>
              </a:rPr>
              <a:t>The camera detects traces of infrared reflections from the infrared LED through the photonic sensor on the chromatography sensor. </a:t>
            </a:r>
            <a:endParaRPr lang="en-US" sz="3600" dirty="0"/>
          </a:p>
          <a:p>
            <a:endParaRPr lang="en-US" dirty="0"/>
          </a:p>
          <a:p>
            <a:endParaRPr lang="en-US" dirty="0"/>
          </a:p>
          <a:p>
            <a:endParaRPr lang="en-US" dirty="0"/>
          </a:p>
          <a:p>
            <a:endParaRPr lang="en-US" dirty="0"/>
          </a:p>
          <a:p>
            <a:endParaRPr lang="en-US" dirty="0"/>
          </a:p>
        </p:txBody>
      </p:sp>
      <p:pic>
        <p:nvPicPr>
          <p:cNvPr id="22" name="Picture 21">
            <a:extLst>
              <a:ext uri="{FF2B5EF4-FFF2-40B4-BE49-F238E27FC236}">
                <a16:creationId xmlns:a16="http://schemas.microsoft.com/office/drawing/2014/main" id="{27A3EA51-DB85-4012-AB59-6716F0C9B6F2}"/>
              </a:ext>
            </a:extLst>
          </p:cNvPr>
          <p:cNvPicPr>
            <a:picLocks noChangeAspect="1"/>
          </p:cNvPicPr>
          <p:nvPr/>
        </p:nvPicPr>
        <p:blipFill>
          <a:blip r:embed="rId3"/>
          <a:stretch>
            <a:fillRect/>
          </a:stretch>
        </p:blipFill>
        <p:spPr>
          <a:xfrm>
            <a:off x="24311849" y="30430511"/>
            <a:ext cx="7874652" cy="4613894"/>
          </a:xfrm>
          <a:prstGeom prst="rect">
            <a:avLst/>
          </a:prstGeom>
        </p:spPr>
      </p:pic>
      <p:pic>
        <p:nvPicPr>
          <p:cNvPr id="23" name="Picture 22">
            <a:extLst>
              <a:ext uri="{FF2B5EF4-FFF2-40B4-BE49-F238E27FC236}">
                <a16:creationId xmlns:a16="http://schemas.microsoft.com/office/drawing/2014/main" id="{5F32CC9C-B201-4CEB-B9AB-84757E19FBF4}"/>
              </a:ext>
            </a:extLst>
          </p:cNvPr>
          <p:cNvPicPr>
            <a:picLocks noChangeAspect="1"/>
          </p:cNvPicPr>
          <p:nvPr/>
        </p:nvPicPr>
        <p:blipFill>
          <a:blip r:embed="rId4"/>
          <a:stretch>
            <a:fillRect/>
          </a:stretch>
        </p:blipFill>
        <p:spPr>
          <a:xfrm>
            <a:off x="17669577" y="30430511"/>
            <a:ext cx="6472669" cy="4613894"/>
          </a:xfrm>
          <a:prstGeom prst="rect">
            <a:avLst/>
          </a:prstGeom>
        </p:spPr>
      </p:pic>
      <p:sp>
        <p:nvSpPr>
          <p:cNvPr id="20" name="Rectangle 19">
            <a:extLst>
              <a:ext uri="{FF2B5EF4-FFF2-40B4-BE49-F238E27FC236}">
                <a16:creationId xmlns:a16="http://schemas.microsoft.com/office/drawing/2014/main" id="{82823E0B-1ECD-4CCB-8E59-927ADF56C164}"/>
              </a:ext>
            </a:extLst>
          </p:cNvPr>
          <p:cNvSpPr/>
          <p:nvPr/>
        </p:nvSpPr>
        <p:spPr>
          <a:xfrm>
            <a:off x="20774132" y="20810820"/>
            <a:ext cx="16459200" cy="646331"/>
          </a:xfrm>
          <a:prstGeom prst="rect">
            <a:avLst/>
          </a:prstGeom>
        </p:spPr>
        <p:txBody>
          <a:bodyPr>
            <a:spAutoFit/>
          </a:bodyPr>
          <a:lstStyle/>
          <a:p>
            <a:br>
              <a:rPr lang="en-US" dirty="0"/>
            </a:br>
            <a:endParaRPr lang="en-US" dirty="0"/>
          </a:p>
        </p:txBody>
      </p:sp>
      <p:sp>
        <p:nvSpPr>
          <p:cNvPr id="48" name="Rectangle 47">
            <a:extLst>
              <a:ext uri="{FF2B5EF4-FFF2-40B4-BE49-F238E27FC236}">
                <a16:creationId xmlns:a16="http://schemas.microsoft.com/office/drawing/2014/main" id="{4E825032-EA8D-47C9-BE96-26E4C93F8825}"/>
              </a:ext>
            </a:extLst>
          </p:cNvPr>
          <p:cNvSpPr/>
          <p:nvPr/>
        </p:nvSpPr>
        <p:spPr>
          <a:xfrm>
            <a:off x="144170" y="11143066"/>
            <a:ext cx="16499053" cy="7510790"/>
          </a:xfrm>
          <a:prstGeom prst="rect">
            <a:avLst/>
          </a:prstGeom>
          <a:noFill/>
          <a:ln w="127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BBE35CA-8B13-4318-924D-3E3D146FBCE8}"/>
              </a:ext>
            </a:extLst>
          </p:cNvPr>
          <p:cNvSpPr/>
          <p:nvPr/>
        </p:nvSpPr>
        <p:spPr>
          <a:xfrm>
            <a:off x="142410" y="33007429"/>
            <a:ext cx="16316790" cy="1796921"/>
          </a:xfrm>
          <a:prstGeom prst="rect">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F74F7E8-A692-47F4-A5F5-16B84A9CFD22}"/>
              </a:ext>
            </a:extLst>
          </p:cNvPr>
          <p:cNvSpPr/>
          <p:nvPr/>
        </p:nvSpPr>
        <p:spPr>
          <a:xfrm>
            <a:off x="17665629" y="10708534"/>
            <a:ext cx="14680930" cy="15754291"/>
          </a:xfrm>
          <a:prstGeom prst="rect">
            <a:avLst/>
          </a:prstGeom>
          <a:no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69839B8-80FE-4900-A207-4267F5327B73}"/>
              </a:ext>
            </a:extLst>
          </p:cNvPr>
          <p:cNvSpPr/>
          <p:nvPr/>
        </p:nvSpPr>
        <p:spPr>
          <a:xfrm>
            <a:off x="17421321" y="28357367"/>
            <a:ext cx="15016089" cy="14295584"/>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745D990-16AD-44DE-9D46-C6E9BCF2AF22}"/>
              </a:ext>
            </a:extLst>
          </p:cNvPr>
          <p:cNvSpPr/>
          <p:nvPr/>
        </p:nvSpPr>
        <p:spPr>
          <a:xfrm>
            <a:off x="18635132" y="18634920"/>
            <a:ext cx="2499339"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Capillary force</a:t>
            </a:r>
            <a:endParaRPr lang="en-US" sz="2800"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EA23AB75-C999-4D67-B643-29A15BA631F6}"/>
              </a:ext>
            </a:extLst>
          </p:cNvPr>
          <p:cNvSpPr/>
          <p:nvPr/>
        </p:nvSpPr>
        <p:spPr>
          <a:xfrm>
            <a:off x="18832238" y="15263062"/>
            <a:ext cx="1557927"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RF value</a:t>
            </a:r>
            <a:endParaRPr lang="en-US" sz="28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58FF8C73-24F5-4617-A70F-97E1C45202A4}"/>
              </a:ext>
            </a:extLst>
          </p:cNvPr>
          <p:cNvPicPr>
            <a:picLocks noChangeAspect="1"/>
          </p:cNvPicPr>
          <p:nvPr/>
        </p:nvPicPr>
        <p:blipFill>
          <a:blip r:embed="rId5"/>
          <a:stretch>
            <a:fillRect/>
          </a:stretch>
        </p:blipFill>
        <p:spPr>
          <a:xfrm>
            <a:off x="23776691" y="12294879"/>
            <a:ext cx="6312401" cy="3044899"/>
          </a:xfrm>
          <a:prstGeom prst="rect">
            <a:avLst/>
          </a:prstGeom>
        </p:spPr>
      </p:pic>
      <p:pic>
        <p:nvPicPr>
          <p:cNvPr id="16" name="图片 15">
            <a:extLst>
              <a:ext uri="{FF2B5EF4-FFF2-40B4-BE49-F238E27FC236}">
                <a16:creationId xmlns:a16="http://schemas.microsoft.com/office/drawing/2014/main" id="{2A6C2048-47B8-438B-8099-9FAAD07B4D2D}"/>
              </a:ext>
            </a:extLst>
          </p:cNvPr>
          <p:cNvPicPr>
            <a:picLocks noChangeAspect="1"/>
          </p:cNvPicPr>
          <p:nvPr/>
        </p:nvPicPr>
        <p:blipFill>
          <a:blip r:embed="rId6"/>
          <a:stretch>
            <a:fillRect/>
          </a:stretch>
        </p:blipFill>
        <p:spPr>
          <a:xfrm>
            <a:off x="26345767" y="15696504"/>
            <a:ext cx="3743325" cy="3152775"/>
          </a:xfrm>
          <a:prstGeom prst="rect">
            <a:avLst/>
          </a:prstGeom>
        </p:spPr>
      </p:pic>
      <p:sp>
        <p:nvSpPr>
          <p:cNvPr id="41" name="Rectangle 9">
            <a:extLst>
              <a:ext uri="{FF2B5EF4-FFF2-40B4-BE49-F238E27FC236}">
                <a16:creationId xmlns:a16="http://schemas.microsoft.com/office/drawing/2014/main" id="{87F70A03-F31F-4CC6-BFA1-41228FAD4FF0}"/>
              </a:ext>
            </a:extLst>
          </p:cNvPr>
          <p:cNvSpPr/>
          <p:nvPr/>
        </p:nvSpPr>
        <p:spPr>
          <a:xfrm>
            <a:off x="20917052" y="19604679"/>
            <a:ext cx="6015839" cy="2677656"/>
          </a:xfrm>
          <a:prstGeom prst="rect">
            <a:avLst/>
          </a:prstGeom>
        </p:spPr>
        <p:txBody>
          <a:bodyPr wrap="square">
            <a:spAutoFit/>
          </a:bodyPr>
          <a:lstStyle/>
          <a:p>
            <a:pPr marL="457200" indent="-457200">
              <a:buSzPct val="150000"/>
              <a:buFont typeface="Arial" panose="020B0604020202020204" pitchFamily="34" charset="0"/>
              <a:buChar char="•"/>
            </a:pPr>
            <a:r>
              <a:rPr lang="en-US" altLang="zh-CN" sz="2800" dirty="0">
                <a:solidFill>
                  <a:srgbClr val="000000"/>
                </a:solidFill>
                <a:latin typeface="Times New Roman" panose="02020603050405020304" pitchFamily="18" charset="0"/>
                <a:cs typeface="Times New Roman" panose="02020603050405020304" pitchFamily="18" charset="0"/>
              </a:rPr>
              <a:t> Capillary force is the ability of a liquid to flow in narrow spaces on a without the assistance of external forces like gravity</a:t>
            </a:r>
          </a:p>
          <a:p>
            <a:pPr marL="457200" indent="-457200">
              <a:buSzPct val="1500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Our sensor needs to have enough capillary force to ensure liquid flow</a:t>
            </a:r>
            <a:endParaRPr lang="en-US" sz="2000" dirty="0">
              <a:latin typeface="Times New Roman" panose="02020603050405020304" pitchFamily="18" charset="0"/>
              <a:cs typeface="Times New Roman" panose="02020603050405020304" pitchFamily="18" charset="0"/>
            </a:endParaRPr>
          </a:p>
        </p:txBody>
      </p:sp>
      <p:pic>
        <p:nvPicPr>
          <p:cNvPr id="21" name="图片 20">
            <a:extLst>
              <a:ext uri="{FF2B5EF4-FFF2-40B4-BE49-F238E27FC236}">
                <a16:creationId xmlns:a16="http://schemas.microsoft.com/office/drawing/2014/main" id="{F9145766-50B8-4C48-AEFF-FAC190D07EFD}"/>
              </a:ext>
            </a:extLst>
          </p:cNvPr>
          <p:cNvPicPr>
            <a:picLocks noChangeAspect="1"/>
          </p:cNvPicPr>
          <p:nvPr/>
        </p:nvPicPr>
        <p:blipFill>
          <a:blip r:embed="rId7"/>
          <a:stretch>
            <a:fillRect/>
          </a:stretch>
        </p:blipFill>
        <p:spPr>
          <a:xfrm>
            <a:off x="19016703" y="19173876"/>
            <a:ext cx="1373462" cy="3143939"/>
          </a:xfrm>
          <a:prstGeom prst="rect">
            <a:avLst/>
          </a:prstGeom>
        </p:spPr>
      </p:pic>
      <p:sp>
        <p:nvSpPr>
          <p:cNvPr id="44" name="Rectangle 9">
            <a:extLst>
              <a:ext uri="{FF2B5EF4-FFF2-40B4-BE49-F238E27FC236}">
                <a16:creationId xmlns:a16="http://schemas.microsoft.com/office/drawing/2014/main" id="{CC866AA9-EC5C-479A-B76B-69D6BDDDCE9F}"/>
              </a:ext>
            </a:extLst>
          </p:cNvPr>
          <p:cNvSpPr/>
          <p:nvPr/>
        </p:nvSpPr>
        <p:spPr>
          <a:xfrm>
            <a:off x="18764752" y="16167493"/>
            <a:ext cx="7502150" cy="2246769"/>
          </a:xfrm>
          <a:prstGeom prst="rect">
            <a:avLst/>
          </a:prstGeom>
        </p:spPr>
        <p:txBody>
          <a:bodyPr wrap="square">
            <a:spAutoFit/>
          </a:bodyPr>
          <a:lstStyle/>
          <a:p>
            <a:pPr marL="457200" indent="-457200">
              <a:buSzPct val="150000"/>
              <a:buFont typeface="Arial" panose="020B0604020202020204" pitchFamily="34" charset="0"/>
              <a:buChar char="•"/>
            </a:pPr>
            <a:r>
              <a:rPr lang="en-US" altLang="zh-CN" sz="2800" dirty="0">
                <a:solidFill>
                  <a:srgbClr val="000000"/>
                </a:solidFill>
                <a:latin typeface="Times New Roman" panose="02020603050405020304" pitchFamily="18" charset="0"/>
                <a:cs typeface="Times New Roman" panose="02020603050405020304" pitchFamily="18" charset="0"/>
              </a:rPr>
              <a:t>Separate some unknown chemical mixtures and compare the retention values of their components to see if there is one component that has a similar RF value to what is being tested for. </a:t>
            </a:r>
            <a:endParaRPr lang="en-US" sz="20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06708BC9-BA85-40E1-9932-3D4AEE919D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70163" y="35064285"/>
            <a:ext cx="3915087" cy="7450808"/>
          </a:xfrm>
          <a:prstGeom prst="rect">
            <a:avLst/>
          </a:prstGeom>
        </p:spPr>
      </p:pic>
      <p:pic>
        <p:nvPicPr>
          <p:cNvPr id="27" name="Picture 26">
            <a:extLst>
              <a:ext uri="{FF2B5EF4-FFF2-40B4-BE49-F238E27FC236}">
                <a16:creationId xmlns:a16="http://schemas.microsoft.com/office/drawing/2014/main" id="{43B9F6ED-6C4B-4D0C-9322-116EEC329E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36535" y="35044406"/>
            <a:ext cx="3749400" cy="4613894"/>
          </a:xfrm>
          <a:prstGeom prst="rect">
            <a:avLst/>
          </a:prstGeom>
        </p:spPr>
      </p:pic>
      <p:pic>
        <p:nvPicPr>
          <p:cNvPr id="29" name="Picture 28">
            <a:extLst>
              <a:ext uri="{FF2B5EF4-FFF2-40B4-BE49-F238E27FC236}">
                <a16:creationId xmlns:a16="http://schemas.microsoft.com/office/drawing/2014/main" id="{C21702B6-54AF-40C6-A395-4415594106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66778" y="39795642"/>
            <a:ext cx="3784718" cy="2699573"/>
          </a:xfrm>
          <a:prstGeom prst="rect">
            <a:avLst/>
          </a:prstGeom>
        </p:spPr>
      </p:pic>
      <p:pic>
        <p:nvPicPr>
          <p:cNvPr id="35" name="Picture 34">
            <a:extLst>
              <a:ext uri="{FF2B5EF4-FFF2-40B4-BE49-F238E27FC236}">
                <a16:creationId xmlns:a16="http://schemas.microsoft.com/office/drawing/2014/main" id="{45BEF469-145F-49FE-8D94-E36404755D3A}"/>
              </a:ext>
            </a:extLst>
          </p:cNvPr>
          <p:cNvPicPr>
            <a:picLocks noChangeAspect="1"/>
          </p:cNvPicPr>
          <p:nvPr/>
        </p:nvPicPr>
        <p:blipFill>
          <a:blip r:embed="rId11"/>
          <a:stretch>
            <a:fillRect/>
          </a:stretch>
        </p:blipFill>
        <p:spPr>
          <a:xfrm>
            <a:off x="417458" y="21164557"/>
            <a:ext cx="16185911" cy="9958770"/>
          </a:xfrm>
          <a:prstGeom prst="rect">
            <a:avLst/>
          </a:prstGeom>
        </p:spPr>
      </p:pic>
      <p:sp>
        <p:nvSpPr>
          <p:cNvPr id="57" name="Rectangle: Rounded Corners 56">
            <a:extLst>
              <a:ext uri="{FF2B5EF4-FFF2-40B4-BE49-F238E27FC236}">
                <a16:creationId xmlns:a16="http://schemas.microsoft.com/office/drawing/2014/main" id="{9DC680A4-5FEA-4911-B0CF-D47101BB2474}"/>
              </a:ext>
            </a:extLst>
          </p:cNvPr>
          <p:cNvSpPr/>
          <p:nvPr/>
        </p:nvSpPr>
        <p:spPr>
          <a:xfrm>
            <a:off x="1740085" y="19066582"/>
            <a:ext cx="14255496" cy="1175728"/>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B51DD81C-5877-4A21-85F2-6B56DCD1C2FF}"/>
              </a:ext>
            </a:extLst>
          </p:cNvPr>
          <p:cNvSpPr txBox="1"/>
          <p:nvPr/>
        </p:nvSpPr>
        <p:spPr>
          <a:xfrm>
            <a:off x="2545355" y="19273977"/>
            <a:ext cx="12020420" cy="923330"/>
          </a:xfrm>
          <a:prstGeom prst="rect">
            <a:avLst/>
          </a:prstGeom>
          <a:noFill/>
        </p:spPr>
        <p:txBody>
          <a:bodyPr wrap="square" rtlCol="0">
            <a:spAutoFit/>
          </a:bodyPr>
          <a:lstStyle/>
          <a:p>
            <a:pPr algn="ctr"/>
            <a:r>
              <a:rPr lang="en-US" sz="54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DESIGN APPROACH</a:t>
            </a:r>
            <a:endParaRPr lang="en-US" sz="5400"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183D6808-362B-4A1D-A058-324BC1B45F00}"/>
              </a:ext>
            </a:extLst>
          </p:cNvPr>
          <p:cNvSpPr/>
          <p:nvPr/>
        </p:nvSpPr>
        <p:spPr>
          <a:xfrm>
            <a:off x="144170" y="20683061"/>
            <a:ext cx="16716189" cy="10960226"/>
          </a:xfrm>
          <a:prstGeom prst="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FC1B12E0-3760-4A52-9C55-8FA3FDAB04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669577" y="35044406"/>
            <a:ext cx="6678534" cy="7450809"/>
          </a:xfrm>
          <a:prstGeom prst="rect">
            <a:avLst/>
          </a:prstGeom>
        </p:spPr>
      </p:pic>
      <p:sp>
        <p:nvSpPr>
          <p:cNvPr id="73" name="Rectangle: Rounded Corners 72">
            <a:extLst>
              <a:ext uri="{FF2B5EF4-FFF2-40B4-BE49-F238E27FC236}">
                <a16:creationId xmlns:a16="http://schemas.microsoft.com/office/drawing/2014/main" id="{30A5FA1F-8250-46C1-AEC9-D3D95D3D5845}"/>
              </a:ext>
            </a:extLst>
          </p:cNvPr>
          <p:cNvSpPr/>
          <p:nvPr/>
        </p:nvSpPr>
        <p:spPr>
          <a:xfrm>
            <a:off x="17861051" y="27101192"/>
            <a:ext cx="14255496" cy="850392"/>
          </a:xfrm>
          <a:prstGeom prst="roundRect">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ctr"/>
            <a:r>
              <a:rPr lang="en-US" sz="5400" b="1"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TESTING</a:t>
            </a:r>
            <a:endParaRPr lang="en-US" sz="5400"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1D29B1-78DE-4D2E-B9EA-2024E02E2566}"/>
              </a:ext>
            </a:extLst>
          </p:cNvPr>
          <p:cNvSpPr txBox="1"/>
          <p:nvPr/>
        </p:nvSpPr>
        <p:spPr>
          <a:xfrm>
            <a:off x="17861051" y="28803600"/>
            <a:ext cx="14255496"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images below show a visual description of the lab setup where a light source is sent through the photonic sensor which has a sample already deposited on it.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3D prototype being used in testing is also shown below.</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04178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599</TotalTime>
  <Words>458</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等线</vt:lpstr>
      <vt:lpstr>宋体</vt:lpstr>
      <vt:lpstr>Arial</vt:lpstr>
      <vt:lpstr>Nimbus Sans</vt:lpstr>
      <vt:lpstr>Segoe UI Black</vt:lpstr>
      <vt:lpstr>Times New Roman</vt:lpstr>
      <vt:lpstr>Tw Cen MT</vt:lpstr>
      <vt:lpstr>Droplet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Hao</dc:creator>
  <cp:lastModifiedBy>Eteka, Olouwole F</cp:lastModifiedBy>
  <cp:revision>55</cp:revision>
  <dcterms:created xsi:type="dcterms:W3CDTF">2019-11-29T19:55:45Z</dcterms:created>
  <dcterms:modified xsi:type="dcterms:W3CDTF">2019-12-04T06:21:59Z</dcterms:modified>
</cp:coreProperties>
</file>